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41" r:id="rId2"/>
    <p:sldId id="259" r:id="rId3"/>
    <p:sldId id="486" r:id="rId4"/>
    <p:sldId id="539" r:id="rId5"/>
    <p:sldId id="299" r:id="rId6"/>
    <p:sldId id="261" r:id="rId7"/>
    <p:sldId id="491" r:id="rId8"/>
    <p:sldId id="532" r:id="rId9"/>
    <p:sldId id="533" r:id="rId10"/>
    <p:sldId id="531" r:id="rId11"/>
    <p:sldId id="534" r:id="rId12"/>
    <p:sldId id="536" r:id="rId13"/>
    <p:sldId id="540" r:id="rId14"/>
    <p:sldId id="257" r:id="rId15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usbach" initials="ak" lastIdx="16" clrIdx="0">
    <p:extLst>
      <p:ext uri="{19B8F6BF-5375-455C-9EA6-DF929625EA0E}">
        <p15:presenceInfo xmlns:p15="http://schemas.microsoft.com/office/powerpoint/2012/main" userId="AKusbach" providerId="None"/>
      </p:ext>
    </p:extLst>
  </p:cmAuthor>
  <p:cmAuthor id="2" name="Martin Smola" initials="MS" lastIdx="10" clrIdx="1">
    <p:extLst>
      <p:ext uri="{19B8F6BF-5375-455C-9EA6-DF929625EA0E}">
        <p15:presenceInfo xmlns:p15="http://schemas.microsoft.com/office/powerpoint/2012/main" userId="Martin Smola" providerId="None"/>
      </p:ext>
    </p:extLst>
  </p:cmAuthor>
  <p:cmAuthor id="3" name="ŠTĚRBA Tadeáš Ing." initials="ŠTI" lastIdx="9" clrIdx="2">
    <p:extLst>
      <p:ext uri="{19B8F6BF-5375-455C-9EA6-DF929625EA0E}">
        <p15:presenceInfo xmlns:p15="http://schemas.microsoft.com/office/powerpoint/2012/main" userId="S-1-5-21-2205697926-700255772-592476315-227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FF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3" autoAdjust="0"/>
    <p:restoredTop sz="95226" autoAdjust="0"/>
  </p:normalViewPr>
  <p:slideViewPr>
    <p:cSldViewPr snapToGrid="0">
      <p:cViewPr varScale="1">
        <p:scale>
          <a:sx n="114" d="100"/>
          <a:sy n="114" d="100"/>
        </p:scale>
        <p:origin x="72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FF6238A7-B35D-4B16-8352-AB0875428587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3"/>
            <a:ext cx="4301543" cy="34106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3"/>
            <a:ext cx="4301543" cy="341063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CB20C37A-7D90-4BF6-B024-BE3C12A032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289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349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Skvělé by bylo vyplodit pro </a:t>
            </a:r>
            <a:r>
              <a:rPr lang="cs-CZ" dirty="0" err="1"/>
              <a:t>Aragvi</a:t>
            </a:r>
            <a:r>
              <a:rPr lang="cs-CZ" dirty="0"/>
              <a:t> něco podobného jako Typologie lesů Kyrgyzské republiky – obecné přírodní podmínky lesů, historie, přehledné rámcové charakteristiky rozlišených lesních typů, včetně stručného managementu, fotografií, perokreseb a ekologických diagramů, souvislosti o disturbancích (</a:t>
            </a:r>
            <a:r>
              <a:rPr lang="cs-CZ" dirty="0" err="1"/>
              <a:t>zj</a:t>
            </a:r>
            <a:r>
              <a:rPr lang="cs-CZ" dirty="0"/>
              <a:t>. pastva), na závěr stručný přehled významných druhů rostlin s fotografiemi a stručným popisem…</a:t>
            </a:r>
          </a:p>
          <a:p>
            <a:endParaRPr lang="cs-CZ" dirty="0"/>
          </a:p>
          <a:p>
            <a:r>
              <a:rPr lang="cs-CZ" b="1" dirty="0">
                <a:solidFill>
                  <a:srgbClr val="FFFF00"/>
                </a:solidFill>
              </a:rPr>
              <a:t>To by skvělé bylo, ale dovedeš si představit, jak to bude náročné?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96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Skvělé by bylo vyplodit pro </a:t>
            </a:r>
            <a:r>
              <a:rPr lang="cs-CZ" dirty="0" err="1"/>
              <a:t>Aragvi</a:t>
            </a:r>
            <a:r>
              <a:rPr lang="cs-CZ" dirty="0"/>
              <a:t> něco podobného jako Typologie lesů Kyrgyzské republiky – obecné přírodní podmínky lesů, historie, přehledné rámcové charakteristiky rozlišených lesních typů, včetně stručného managementu, fotografií, perokreseb a ekologických diagramů, souvislosti o disturbancích (</a:t>
            </a:r>
            <a:r>
              <a:rPr lang="cs-CZ" dirty="0" err="1"/>
              <a:t>zj</a:t>
            </a:r>
            <a:r>
              <a:rPr lang="cs-CZ" dirty="0"/>
              <a:t>. pastva), na závěr stručný přehled významných druhů rostlin s fotografiemi a stručným popisem…</a:t>
            </a:r>
          </a:p>
          <a:p>
            <a:endParaRPr lang="cs-CZ" dirty="0"/>
          </a:p>
          <a:p>
            <a:r>
              <a:rPr lang="cs-CZ" b="1" dirty="0">
                <a:solidFill>
                  <a:srgbClr val="FFFF00"/>
                </a:solidFill>
              </a:rPr>
              <a:t>To by skvělé bylo, ale dovedeš si představit, jak to bude náročné?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482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cs-CZ" dirty="0"/>
              <a:t>Slogan saských zemských lesníků: „Naším cílem je inteligentní lenošení, chceme pouze těžit silné stromy a lovit, ostatní ať zařídí příroda.“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16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46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567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Skvělé by bylo vyplodit pro </a:t>
            </a:r>
            <a:r>
              <a:rPr lang="cs-CZ" dirty="0" err="1"/>
              <a:t>Aragvi</a:t>
            </a:r>
            <a:r>
              <a:rPr lang="cs-CZ" dirty="0"/>
              <a:t> něco podobného jako Typologie lesů Kyrgyzské republiky – obecné přírodní podmínky lesů, historie, přehledné rámcové charakteristiky rozlišených lesních typů, včetně stručného managementu, fotografií, perokreseb a ekologických diagramů, souvislosti o disturbancích (</a:t>
            </a:r>
            <a:r>
              <a:rPr lang="cs-CZ" dirty="0" err="1"/>
              <a:t>zj</a:t>
            </a:r>
            <a:r>
              <a:rPr lang="cs-CZ" dirty="0"/>
              <a:t>. pastva), na závěr stručný přehled významných druhů rostlin s fotografiemi a stručným popisem…</a:t>
            </a:r>
          </a:p>
          <a:p>
            <a:endParaRPr lang="cs-CZ" dirty="0"/>
          </a:p>
          <a:p>
            <a:r>
              <a:rPr lang="cs-CZ" b="1" dirty="0">
                <a:solidFill>
                  <a:srgbClr val="FFFF00"/>
                </a:solidFill>
              </a:rPr>
              <a:t>To by skvělé bylo, ale dovedeš si představit, jak to bude náročné?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262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478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Skvělé by bylo vyplodit pro </a:t>
            </a:r>
            <a:r>
              <a:rPr lang="cs-CZ" dirty="0" err="1"/>
              <a:t>Aragvi</a:t>
            </a:r>
            <a:r>
              <a:rPr lang="cs-CZ" dirty="0"/>
              <a:t> něco podobného jako Typologie lesů Kyrgyzské republiky – obecné přírodní podmínky lesů, historie, přehledné rámcové charakteristiky rozlišených lesních typů, včetně stručného managementu, fotografií, perokreseb a ekologických diagramů, souvislosti o disturbancích (</a:t>
            </a:r>
            <a:r>
              <a:rPr lang="cs-CZ" dirty="0" err="1"/>
              <a:t>zj</a:t>
            </a:r>
            <a:r>
              <a:rPr lang="cs-CZ" dirty="0"/>
              <a:t>. pastva), na závěr stručný přehled významných druhů rostlin s fotografiemi a stručným popisem…</a:t>
            </a:r>
          </a:p>
          <a:p>
            <a:endParaRPr lang="cs-CZ" dirty="0"/>
          </a:p>
          <a:p>
            <a:r>
              <a:rPr lang="cs-CZ" b="1" dirty="0">
                <a:solidFill>
                  <a:srgbClr val="FFFF00"/>
                </a:solidFill>
              </a:rPr>
              <a:t>To by skvělé bylo, ale dovedeš si představit, jak to bude náročné?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675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Skvělé by bylo vyplodit pro </a:t>
            </a:r>
            <a:r>
              <a:rPr lang="cs-CZ" dirty="0" err="1"/>
              <a:t>Aragvi</a:t>
            </a:r>
            <a:r>
              <a:rPr lang="cs-CZ" dirty="0"/>
              <a:t> něco podobného jako Typologie lesů Kyrgyzské republiky – obecné přírodní podmínky lesů, historie, přehledné rámcové charakteristiky rozlišených lesních typů, včetně stručného managementu, fotografií, perokreseb a ekologických diagramů, souvislosti o disturbancích (</a:t>
            </a:r>
            <a:r>
              <a:rPr lang="cs-CZ" dirty="0" err="1"/>
              <a:t>zj</a:t>
            </a:r>
            <a:r>
              <a:rPr lang="cs-CZ" dirty="0"/>
              <a:t>. pastva), na závěr stručný přehled významných druhů rostlin s fotografiemi a stručným popisem…</a:t>
            </a:r>
          </a:p>
          <a:p>
            <a:endParaRPr lang="cs-CZ" dirty="0"/>
          </a:p>
          <a:p>
            <a:r>
              <a:rPr lang="cs-CZ" b="1" dirty="0">
                <a:solidFill>
                  <a:srgbClr val="FFFF00"/>
                </a:solidFill>
              </a:rPr>
              <a:t>To by skvělé bylo, ale dovedeš si představit, jak to bude náročné?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332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Skvělé by bylo vyplodit pro </a:t>
            </a:r>
            <a:r>
              <a:rPr lang="cs-CZ" dirty="0" err="1"/>
              <a:t>Aragvi</a:t>
            </a:r>
            <a:r>
              <a:rPr lang="cs-CZ" dirty="0"/>
              <a:t> něco podobného jako Typologie lesů Kyrgyzské republiky – obecné přírodní podmínky lesů, historie, přehledné rámcové charakteristiky rozlišených lesních typů, včetně stručného managementu, fotografií, perokreseb a ekologických diagramů, souvislosti o disturbancích (</a:t>
            </a:r>
            <a:r>
              <a:rPr lang="cs-CZ" dirty="0" err="1"/>
              <a:t>zj</a:t>
            </a:r>
            <a:r>
              <a:rPr lang="cs-CZ" dirty="0"/>
              <a:t>. pastva), na závěr stručný přehled významných druhů rostlin s fotografiemi a stručným popisem…</a:t>
            </a:r>
          </a:p>
          <a:p>
            <a:endParaRPr lang="cs-CZ" dirty="0"/>
          </a:p>
          <a:p>
            <a:r>
              <a:rPr lang="cs-CZ" b="1" dirty="0">
                <a:solidFill>
                  <a:srgbClr val="FFFF00"/>
                </a:solidFill>
              </a:rPr>
              <a:t>To by skvělé bylo, ale dovedeš si představit, jak to bude náročné?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951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Skvělé by bylo vyplodit pro </a:t>
            </a:r>
            <a:r>
              <a:rPr lang="cs-CZ" dirty="0" err="1"/>
              <a:t>Aragvi</a:t>
            </a:r>
            <a:r>
              <a:rPr lang="cs-CZ" dirty="0"/>
              <a:t> něco podobného jako Typologie lesů Kyrgyzské republiky – obecné přírodní podmínky lesů, historie, přehledné rámcové charakteristiky rozlišených lesních typů, včetně stručného managementu, fotografií, perokreseb a ekologických diagramů, souvislosti o disturbancích (</a:t>
            </a:r>
            <a:r>
              <a:rPr lang="cs-CZ" dirty="0" err="1"/>
              <a:t>zj</a:t>
            </a:r>
            <a:r>
              <a:rPr lang="cs-CZ" dirty="0"/>
              <a:t>. pastva), na závěr stručný přehled významných druhů rostlin s fotografiemi a stručným popisem…</a:t>
            </a:r>
          </a:p>
          <a:p>
            <a:endParaRPr lang="cs-CZ" dirty="0"/>
          </a:p>
          <a:p>
            <a:r>
              <a:rPr lang="cs-CZ" b="1" dirty="0">
                <a:solidFill>
                  <a:srgbClr val="FFFF00"/>
                </a:solidFill>
              </a:rPr>
              <a:t>To by skvělé bylo, ale dovedeš si představit, jak to bude náročné?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0C37A-7D90-4BF6-B024-BE3C12A0324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26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B3EEE9-B0AD-44E1-9FA9-5E5F3BD61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D736EF-E55C-4674-838A-4D12D15BF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5DF639-F8D2-4954-BF8E-A9A86B62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659C95-2D83-46E0-B8A4-C6DA9BFD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263130-3794-47E7-9484-B3C89F2E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98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22DE7-D1D0-4610-A1EA-036BDEB4A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FD05587-92E8-4A53-9FC2-9FE58564E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6B1510-AC0F-46AC-B7A1-0D76D1A51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CADC07-87A4-477D-A097-4A4AC431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B41D2D-7019-4D28-937D-D2BDBC6D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28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732C8B-967E-4C48-8965-D50283B0C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77706B-3CD0-4D77-B32A-ED481BCF3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2047B3-BE85-4F58-8BCC-66C1E08D7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294342-D797-4CE0-80D7-324F9358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93FD5F-4EC3-4F61-A03F-6EEF7391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26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9D014-DA46-4EDD-8AE3-79C58CF1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E58687-4733-41DF-A78B-51B3B351A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3BC006-902F-44B7-ADBE-081303EA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A1C9BD-B5CA-4956-86A9-918347BB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14C4FC-CE4F-47F7-BB33-C47E712D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4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C721E-76CD-4E69-9E9C-464FE54C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B0CE7A-F7AF-49C1-8674-B6EAB7996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DB68F2-21F7-4702-AF7A-7D65A269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4CFFF3-FEA2-43A4-B3C0-FA3E67C3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50EBC2-2919-421B-AC1E-E7B9A6CD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29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1A2A9-1E6B-4655-996E-979FC044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A7ACBD-9EAB-4EF2-BE9D-9D17E6D04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09CDE34-3A01-4911-AA4A-9FE900C45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D3F43A5-D691-4DC7-8DCB-CE800279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C6F1FB-F624-4083-997A-90D30EB7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CB35B0-0B45-4B69-9B22-8B890D3C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12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8297C-C874-4CD7-B498-7F289D81F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C490FDE-3514-4AC4-8668-58C2404F2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EF3AA3D-3BBC-442D-8805-8FF278241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FA3372B-97C4-462E-878F-A5B27DAEE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2D55485-CEF6-4DE7-9BB9-EC8B75FF1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867E50D-2704-4D75-B693-560C066D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E1B83B5-E672-4E47-AC8C-CD53B493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5D7825-0058-40B4-B555-DC3E32A2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070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8702FB-5022-41A3-B1FD-84E89DA9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3442DB-B54F-45D2-8B4E-A607BDF6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9600B8-ED7A-4DF3-BBBA-73CDE8F67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AB2752-D9D1-4F4F-BE13-88D56A21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5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25711AE-DE6A-4039-9A11-55F742EC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5FE09B8-3971-4DCE-9075-09B9244E8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D59D9D-AD38-45E5-90B0-05C52483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40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E75CF-51A8-4AEC-9CE5-FCA73500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E4AC19-AC0E-456A-A707-EA14FBF9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0065A0-683A-4F2F-A5C4-7FBAAD153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AD0EB2-0ECA-49E5-A220-06C17A405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D9B881-63A4-4022-A482-5A6000F6D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16420C-09BF-44CE-906D-C68FCAAD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41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4A471-4223-4475-94E7-9DDEA10F1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3985206-8D60-4753-A433-7039B337B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DD08A98-27EC-4ED5-9091-5ECF34FE6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628CAD-BE81-4771-A87E-9579806DA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25932E-D6B2-46D4-9AE3-52B82262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992055-5E22-4B86-9535-BE681D06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68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DAE21EB-CFE8-4522-8D62-52DAFFE33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CBE77B-3B31-4ED1-865F-64EF69FB1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512D5C-1430-4F43-AAB0-88F79EB1C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1B4D-CED1-4449-AF23-8EFE4BEBD795}" type="datetimeFigureOut">
              <a:rPr lang="cs-CZ" smtClean="0"/>
              <a:t>04.03.2025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4E74A2-1B33-422D-BB3E-D20573A60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9FE0C1-9AC2-496C-821B-A6B985318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7D483-6AC6-4EBA-B6D9-50D6646C87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8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image" Target="../media/image12.jpg"/><Relationship Id="rId7" Type="http://schemas.openxmlformats.org/officeDocument/2006/relationships/image" Target="../media/image19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40.jpeg"/><Relationship Id="rId5" Type="http://schemas.openxmlformats.org/officeDocument/2006/relationships/image" Target="../media/image5.png"/><Relationship Id="rId10" Type="http://schemas.openxmlformats.org/officeDocument/2006/relationships/image" Target="../media/image39.jpeg"/><Relationship Id="rId4" Type="http://schemas.openxmlformats.org/officeDocument/2006/relationships/image" Target="../media/image1.jpg"/><Relationship Id="rId9" Type="http://schemas.openxmlformats.org/officeDocument/2006/relationships/image" Target="../media/image20.jpeg"/><Relationship Id="rId1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1.jp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jpeg"/><Relationship Id="rId3" Type="http://schemas.openxmlformats.org/officeDocument/2006/relationships/image" Target="../media/image12.jpg"/><Relationship Id="rId7" Type="http://schemas.openxmlformats.org/officeDocument/2006/relationships/image" Target="../media/image19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45.jpeg"/><Relationship Id="rId5" Type="http://schemas.openxmlformats.org/officeDocument/2006/relationships/image" Target="../media/image5.png"/><Relationship Id="rId10" Type="http://schemas.openxmlformats.org/officeDocument/2006/relationships/image" Target="../media/image44.jpeg"/><Relationship Id="rId4" Type="http://schemas.openxmlformats.org/officeDocument/2006/relationships/image" Target="../media/image1.jpg"/><Relationship Id="rId9" Type="http://schemas.openxmlformats.org/officeDocument/2006/relationships/image" Target="../media/image20.jpeg"/><Relationship Id="rId1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6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image" Target="../media/image9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9.jpeg"/><Relationship Id="rId5" Type="http://schemas.openxmlformats.org/officeDocument/2006/relationships/image" Target="../media/image11.jpeg"/><Relationship Id="rId10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1.jp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19.jpeg"/><Relationship Id="rId4" Type="http://schemas.openxmlformats.org/officeDocument/2006/relationships/image" Target="../media/image17.jpeg"/><Relationship Id="rId9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2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1.jpg"/><Relationship Id="rId10" Type="http://schemas.openxmlformats.org/officeDocument/2006/relationships/image" Target="../media/image9.jpeg"/><Relationship Id="rId4" Type="http://schemas.openxmlformats.org/officeDocument/2006/relationships/image" Target="../media/image12.jp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jpeg"/><Relationship Id="rId3" Type="http://schemas.openxmlformats.org/officeDocument/2006/relationships/image" Target="../media/image12.jpg"/><Relationship Id="rId7" Type="http://schemas.openxmlformats.org/officeDocument/2006/relationships/image" Target="../media/image19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25.jpeg"/><Relationship Id="rId5" Type="http://schemas.openxmlformats.org/officeDocument/2006/relationships/image" Target="../media/image5.png"/><Relationship Id="rId10" Type="http://schemas.openxmlformats.org/officeDocument/2006/relationships/image" Target="../media/image24.jpeg"/><Relationship Id="rId4" Type="http://schemas.openxmlformats.org/officeDocument/2006/relationships/image" Target="../media/image1.jpg"/><Relationship Id="rId9" Type="http://schemas.openxmlformats.org/officeDocument/2006/relationships/image" Target="../media/image20.jpe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jpeg"/><Relationship Id="rId3" Type="http://schemas.openxmlformats.org/officeDocument/2006/relationships/image" Target="../media/image12.jpg"/><Relationship Id="rId7" Type="http://schemas.openxmlformats.org/officeDocument/2006/relationships/image" Target="../media/image19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29.jpeg"/><Relationship Id="rId5" Type="http://schemas.openxmlformats.org/officeDocument/2006/relationships/image" Target="../media/image5.png"/><Relationship Id="rId15" Type="http://schemas.openxmlformats.org/officeDocument/2006/relationships/image" Target="../media/image33.jpeg"/><Relationship Id="rId10" Type="http://schemas.openxmlformats.org/officeDocument/2006/relationships/image" Target="../media/image16.png"/><Relationship Id="rId4" Type="http://schemas.openxmlformats.org/officeDocument/2006/relationships/image" Target="../media/image1.jpg"/><Relationship Id="rId9" Type="http://schemas.openxmlformats.org/officeDocument/2006/relationships/image" Target="../media/image20.jpe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JPG"/><Relationship Id="rId3" Type="http://schemas.openxmlformats.org/officeDocument/2006/relationships/image" Target="../media/image12.jpg"/><Relationship Id="rId7" Type="http://schemas.openxmlformats.org/officeDocument/2006/relationships/image" Target="../media/image19.jpe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35.JP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1.jpg"/><Relationship Id="rId9" Type="http://schemas.openxmlformats.org/officeDocument/2006/relationships/image" Target="../media/image20.jpeg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7AE534-BF25-419C-BFA2-10BFF80F1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2180" y="1331650"/>
            <a:ext cx="8105030" cy="3543856"/>
          </a:xfrm>
        </p:spPr>
        <p:txBody>
          <a:bodyPr>
            <a:noAutofit/>
          </a:bodyPr>
          <a:lstStyle/>
          <a:p>
            <a:r>
              <a:rPr lang="cs-CZ" sz="3600" b="1" dirty="0">
                <a:latin typeface="Sylfaen" panose="010A0502050306030303" pitchFamily="18" charset="0"/>
              </a:rPr>
              <a:t>Implementace trvale udržitelného lesnictví pro chráněnou oblast </a:t>
            </a:r>
            <a:r>
              <a:rPr lang="cs-CZ" sz="3600" b="1" dirty="0" err="1">
                <a:latin typeface="Sylfaen" panose="010A0502050306030303" pitchFamily="18" charset="0"/>
              </a:rPr>
              <a:t>Aragvi</a:t>
            </a:r>
            <a:br>
              <a:rPr lang="cs-CZ" sz="3600" b="1" dirty="0">
                <a:latin typeface="Sylfaen" panose="010A0502050306030303" pitchFamily="18" charset="0"/>
              </a:rPr>
            </a:br>
            <a:r>
              <a:rPr lang="cs-CZ" sz="3600" b="1" dirty="0">
                <a:latin typeface="Sylfaen" panose="010A0502050306030303" pitchFamily="18" charset="0"/>
              </a:rPr>
              <a:t>2021–2024</a:t>
            </a:r>
            <a:br>
              <a:rPr lang="ka-GE" sz="3600" b="1" dirty="0">
                <a:latin typeface="Sylfaen" panose="010A0502050306030303" pitchFamily="18" charset="0"/>
              </a:rPr>
            </a:br>
            <a:br>
              <a:rPr lang="ka-GE" sz="3600" b="1" dirty="0">
                <a:latin typeface="Sylfaen" panose="010A0502050306030303" pitchFamily="18" charset="0"/>
              </a:rPr>
            </a:br>
            <a:r>
              <a:rPr lang="ka-GE" sz="3600" b="1" dirty="0">
                <a:latin typeface="Sylfaen" panose="010A0502050306030303" pitchFamily="18" charset="0"/>
              </a:rPr>
              <a:t>ტყის მდგრადი მართვის დანერგვა არაგვის დაცულ ლანდშაფტში       2021</a:t>
            </a:r>
            <a:r>
              <a:rPr lang="cs-CZ" sz="3600" b="1" dirty="0">
                <a:latin typeface="Sylfaen" panose="010A0502050306030303" pitchFamily="18" charset="0"/>
              </a:rPr>
              <a:t>–</a:t>
            </a:r>
            <a:r>
              <a:rPr lang="ka-GE" sz="3600" b="1" dirty="0">
                <a:latin typeface="Sylfaen" panose="010A0502050306030303" pitchFamily="18" charset="0"/>
              </a:rPr>
              <a:t>202</a:t>
            </a:r>
            <a:r>
              <a:rPr lang="cs-CZ" sz="3600" b="1" dirty="0">
                <a:latin typeface="Sylfaen" panose="010A0502050306030303" pitchFamily="18" charset="0"/>
              </a:rPr>
              <a:t>4</a:t>
            </a:r>
            <a:endParaRPr lang="cs-CZ" sz="3600" dirty="0">
              <a:latin typeface="Sylfaen" panose="010A0502050306030303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714173-128F-4FC3-B797-E717ADA0A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952" y="386439"/>
            <a:ext cx="2471709" cy="584417"/>
          </a:xfrm>
          <a:prstGeom prst="rect">
            <a:avLst/>
          </a:prstGeom>
        </p:spPr>
      </p:pic>
      <p:pic>
        <p:nvPicPr>
          <p:cNvPr id="6" name="Picture 9" descr="D:\PPT\Jižní Amerika\Czech.bmp">
            <a:extLst>
              <a:ext uri="{FF2B5EF4-FFF2-40B4-BE49-F238E27FC236}">
                <a16:creationId xmlns:a16="http://schemas.microsoft.com/office/drawing/2014/main" id="{9F7219EF-7B69-4661-9720-37B87A3B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6860" r="4456" b="8508"/>
          <a:stretch>
            <a:fillRect/>
          </a:stretch>
        </p:blipFill>
        <p:spPr bwMode="auto">
          <a:xfrm>
            <a:off x="4244277" y="5431547"/>
            <a:ext cx="1617649" cy="854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0/0f/Flag_of_Georgia.svg/1280px-Flag_of_Georgia.svg.png">
            <a:extLst>
              <a:ext uri="{FF2B5EF4-FFF2-40B4-BE49-F238E27FC236}">
                <a16:creationId xmlns:a16="http://schemas.microsoft.com/office/drawing/2014/main" id="{DE1A30A6-970C-41B6-83AF-6099FC39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012" y="5385367"/>
            <a:ext cx="1617649" cy="1077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3842DDD-2685-41A3-9B71-1EC25783E0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52142"/>
          <a:stretch/>
        </p:blipFill>
        <p:spPr>
          <a:xfrm>
            <a:off x="474291" y="1051049"/>
            <a:ext cx="3447889" cy="567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2019\Screening\Project 2019\PR Material\GE38_project_leaflet\Czech Development Agency -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9" y="224339"/>
            <a:ext cx="2365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39" y="257677"/>
            <a:ext cx="1549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ok 1" descr="https://slovakaid.sk/wp-content/uploads/2020/12/SlovakAid-GIS-MA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14" y="244977"/>
            <a:ext cx="14160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M:\ZRS\Projects\ARAGVI\Signature event Dusheti 15_12_2021\MEP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14" y="183064"/>
            <a:ext cx="914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M:\ZRS\Projects\ARAGVI\Signature event Dusheti 15_12_2021\IMG-20211209-WA00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202" y="224339"/>
            <a:ext cx="74136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3141" y="5816969"/>
            <a:ext cx="1983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Giorgi Berechikidze</a:t>
            </a:r>
          </a:p>
          <a:p>
            <a:r>
              <a:rPr lang="en-US" dirty="0" err="1"/>
              <a:t>Tadeas</a:t>
            </a:r>
            <a:r>
              <a:rPr lang="en-US" dirty="0"/>
              <a:t> </a:t>
            </a:r>
            <a:r>
              <a:rPr lang="en-US" dirty="0" err="1"/>
              <a:t>Sterba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5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B1F48A1-A7D7-404A-98E6-BA2B15BF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9" b="15490"/>
          <a:stretch/>
        </p:blipFill>
        <p:spPr>
          <a:xfrm rot="10800000" flipV="1">
            <a:off x="0" y="0"/>
            <a:ext cx="12192000" cy="116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F89FD4-3597-4F76-BBDB-C749B158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5" y="4127"/>
            <a:ext cx="11407171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Activities implemented by the end of 2023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8E77ACA-5E93-6086-66EE-1EEE02C2695C}"/>
              </a:ext>
            </a:extLst>
          </p:cNvPr>
          <p:cNvSpPr txBox="1"/>
          <p:nvPr/>
        </p:nvSpPr>
        <p:spPr>
          <a:xfrm>
            <a:off x="121961" y="1197852"/>
            <a:ext cx="11407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 4.</a:t>
            </a:r>
            <a:endParaRPr lang="cs-CZ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trip to the Czech Republic in 2022 (+ 2024)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of forest pedagogy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 in the European Forest Congress.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stage of the public opinion poll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filmed footage, studio work, website</a:t>
            </a:r>
            <a:endParaRPr lang="cs-CZ" sz="28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F757F41-7D28-0A36-0EF4-31FDE709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76" y="6383787"/>
            <a:ext cx="1429434" cy="337979"/>
          </a:xfrm>
          <a:prstGeom prst="rect">
            <a:avLst/>
          </a:prstGeom>
        </p:spPr>
      </p:pic>
      <p:pic>
        <p:nvPicPr>
          <p:cNvPr id="5" name="Picture 2" descr="D:\2019\Screening\Project 2019\PR Material\GE38_project_leaflet\Czech Development Agency - Logo.png">
            <a:extLst>
              <a:ext uri="{FF2B5EF4-FFF2-40B4-BE49-F238E27FC236}">
                <a16:creationId xmlns:a16="http://schemas.microsoft.com/office/drawing/2014/main" id="{331A6D2B-B30A-3EF1-6377-A7FE9EC5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6343762"/>
            <a:ext cx="1367939" cy="4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6667FC-3ED8-59A8-B23E-0997D3B4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87" y="6334926"/>
            <a:ext cx="896046" cy="3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1" descr="https://slovakaid.sk/wp-content/uploads/2020/12/SlovakAid-GIS-MALE.jpg">
            <a:extLst>
              <a:ext uri="{FF2B5EF4-FFF2-40B4-BE49-F238E27FC236}">
                <a16:creationId xmlns:a16="http://schemas.microsoft.com/office/drawing/2014/main" id="{79259452-86EA-964C-D858-4830A646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31" y="6355697"/>
            <a:ext cx="818927" cy="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:\ZRS\Projects\ARAGVI\Signature event Dusheti 15_12_2021\MEPA.png">
            <a:extLst>
              <a:ext uri="{FF2B5EF4-FFF2-40B4-BE49-F238E27FC236}">
                <a16:creationId xmlns:a16="http://schemas.microsoft.com/office/drawing/2014/main" id="{872DA357-FE05-3DCF-9312-83147801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10" y="6241855"/>
            <a:ext cx="528814" cy="5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:\ZRS\Projects\ARAGVI\Signature event Dusheti 15_12_2021\IMG-20211209-WA0000.jpg">
            <a:extLst>
              <a:ext uri="{FF2B5EF4-FFF2-40B4-BE49-F238E27FC236}">
                <a16:creationId xmlns:a16="http://schemas.microsoft.com/office/drawing/2014/main" id="{4ABEEF0F-7AFF-11A7-093E-DDA43B4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76" y="6231756"/>
            <a:ext cx="428743" cy="5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C428B4D-8926-F111-54F0-5C647008D3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1" y="4443186"/>
            <a:ext cx="2654991" cy="1758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F91CC57-FA80-350A-E425-8A73076A93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8" b="1297"/>
          <a:stretch/>
        </p:blipFill>
        <p:spPr>
          <a:xfrm>
            <a:off x="8615680" y="1358497"/>
            <a:ext cx="3279657" cy="2262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Obrázek 7">
            <a:extLst>
              <a:ext uri="{FF2B5EF4-FFF2-40B4-BE49-F238E27FC236}">
                <a16:creationId xmlns:a16="http://schemas.microsoft.com/office/drawing/2014/main" id="{3D3DA2F9-0C67-EA96-A2B0-7A8CDD99B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3" b="7288"/>
          <a:stretch/>
        </p:blipFill>
        <p:spPr bwMode="auto">
          <a:xfrm>
            <a:off x="3092929" y="4453287"/>
            <a:ext cx="3424621" cy="1788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Obrázek 5">
            <a:extLst>
              <a:ext uri="{FF2B5EF4-FFF2-40B4-BE49-F238E27FC236}">
                <a16:creationId xmlns:a16="http://schemas.microsoft.com/office/drawing/2014/main" id="{C05519C8-2F74-F2B8-1AAD-3352491A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07" y="4452774"/>
            <a:ext cx="2384150" cy="1789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8928F44-F1CA-85F9-D760-E83482A8C00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3666" r="6748" b="6940"/>
          <a:stretch/>
        </p:blipFill>
        <p:spPr>
          <a:xfrm>
            <a:off x="9357360" y="4450738"/>
            <a:ext cx="2623070" cy="1781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462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B1F48A1-A7D7-404A-98E6-BA2B15BF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9" b="15490"/>
          <a:stretch/>
        </p:blipFill>
        <p:spPr>
          <a:xfrm rot="10800000" flipV="1">
            <a:off x="0" y="0"/>
            <a:ext cx="12192000" cy="116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F89FD4-3597-4F76-BBDB-C749B158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5" y="4127"/>
            <a:ext cx="11407171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Plan for 2024</a:t>
            </a:r>
            <a:endParaRPr lang="en-US" sz="4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8E77ACA-5E93-6086-66EE-1EEE02C2695C}"/>
              </a:ext>
            </a:extLst>
          </p:cNvPr>
          <p:cNvSpPr txBox="1"/>
          <p:nvPr/>
        </p:nvSpPr>
        <p:spPr>
          <a:xfrm>
            <a:off x="254041" y="1380732"/>
            <a:ext cx="1140717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Finalizing of special forest study materials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Tree harvesting on sample plots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Train foresters (October)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Roofing of the wood storage handling area (May/June)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Purchase of the last technical equipment (June)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/>
                </a:solidFill>
              </a:rPr>
              <a:t>2nd study trip to the Czech Republic (April)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</a:t>
            </a:r>
            <a:r>
              <a:rPr lang="cs-CZ" sz="2800" dirty="0"/>
              <a:t>orkshops (October)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Forest pedagogy programs (October)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Establishment of educational trail (September)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Final Poll (July)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Documentary and educational films (June)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F757F41-7D28-0A36-0EF4-31FDE709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76" y="6383787"/>
            <a:ext cx="1429434" cy="337979"/>
          </a:xfrm>
          <a:prstGeom prst="rect">
            <a:avLst/>
          </a:prstGeom>
        </p:spPr>
      </p:pic>
      <p:pic>
        <p:nvPicPr>
          <p:cNvPr id="5" name="Picture 2" descr="D:\2019\Screening\Project 2019\PR Material\GE38_project_leaflet\Czech Development Agency - Logo.png">
            <a:extLst>
              <a:ext uri="{FF2B5EF4-FFF2-40B4-BE49-F238E27FC236}">
                <a16:creationId xmlns:a16="http://schemas.microsoft.com/office/drawing/2014/main" id="{331A6D2B-B30A-3EF1-6377-A7FE9EC5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6343762"/>
            <a:ext cx="1367939" cy="4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6667FC-3ED8-59A8-B23E-0997D3B4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87" y="6334926"/>
            <a:ext cx="896046" cy="3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1" descr="https://slovakaid.sk/wp-content/uploads/2020/12/SlovakAid-GIS-MALE.jpg">
            <a:extLst>
              <a:ext uri="{FF2B5EF4-FFF2-40B4-BE49-F238E27FC236}">
                <a16:creationId xmlns:a16="http://schemas.microsoft.com/office/drawing/2014/main" id="{79259452-86EA-964C-D858-4830A646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31" y="6355697"/>
            <a:ext cx="818927" cy="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:\ZRS\Projects\ARAGVI\Signature event Dusheti 15_12_2021\MEPA.png">
            <a:extLst>
              <a:ext uri="{FF2B5EF4-FFF2-40B4-BE49-F238E27FC236}">
                <a16:creationId xmlns:a16="http://schemas.microsoft.com/office/drawing/2014/main" id="{872DA357-FE05-3DCF-9312-83147801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10" y="6241855"/>
            <a:ext cx="528814" cy="5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:\ZRS\Projects\ARAGVI\Signature event Dusheti 15_12_2021\IMG-20211209-WA0000.jpg">
            <a:extLst>
              <a:ext uri="{FF2B5EF4-FFF2-40B4-BE49-F238E27FC236}">
                <a16:creationId xmlns:a16="http://schemas.microsoft.com/office/drawing/2014/main" id="{4ABEEF0F-7AFF-11A7-093E-DDA43B4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76" y="6231756"/>
            <a:ext cx="428743" cy="5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01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B1F48A1-A7D7-404A-98E6-BA2B15BF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9" b="15490"/>
          <a:stretch/>
        </p:blipFill>
        <p:spPr>
          <a:xfrm rot="10800000" flipV="1">
            <a:off x="0" y="0"/>
            <a:ext cx="12192000" cy="116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F89FD4-3597-4F76-BBDB-C749B158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14" y="-9516"/>
            <a:ext cx="11407171" cy="11649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4. </a:t>
            </a:r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Evaluation of the project progress (cooperation, implementation, sustainability)</a:t>
            </a:r>
            <a:endParaRPr lang="cs-CZ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8E77ACA-5E93-6086-66EE-1EEE02C2695C}"/>
              </a:ext>
            </a:extLst>
          </p:cNvPr>
          <p:cNvSpPr txBox="1"/>
          <p:nvPr/>
        </p:nvSpPr>
        <p:spPr>
          <a:xfrm>
            <a:off x="202317" y="1372419"/>
            <a:ext cx="1140717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Sustainability of the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demonstration </a:t>
            </a:r>
            <a:r>
              <a:rPr lang="en-US" sz="2800" dirty="0"/>
              <a:t>Plots;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multifunctional wood storage</a:t>
            </a:r>
            <a:r>
              <a:rPr lang="en-US" sz="28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programs of forest pedagogy</a:t>
            </a:r>
            <a:r>
              <a:rPr lang="en-US" sz="28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educational trail</a:t>
            </a:r>
            <a:r>
              <a:rPr lang="en-US" sz="28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film, promotion</a:t>
            </a:r>
            <a:r>
              <a:rPr lang="en-US" sz="2800" dirty="0"/>
              <a:t>;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F757F41-7D28-0A36-0EF4-31FDE709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76" y="6383787"/>
            <a:ext cx="1429434" cy="337979"/>
          </a:xfrm>
          <a:prstGeom prst="rect">
            <a:avLst/>
          </a:prstGeom>
        </p:spPr>
      </p:pic>
      <p:pic>
        <p:nvPicPr>
          <p:cNvPr id="5" name="Picture 2" descr="D:\2019\Screening\Project 2019\PR Material\GE38_project_leaflet\Czech Development Agency - Logo.png">
            <a:extLst>
              <a:ext uri="{FF2B5EF4-FFF2-40B4-BE49-F238E27FC236}">
                <a16:creationId xmlns:a16="http://schemas.microsoft.com/office/drawing/2014/main" id="{331A6D2B-B30A-3EF1-6377-A7FE9EC5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6343762"/>
            <a:ext cx="1367939" cy="4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6667FC-3ED8-59A8-B23E-0997D3B4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87" y="6334926"/>
            <a:ext cx="896046" cy="3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1" descr="https://slovakaid.sk/wp-content/uploads/2020/12/SlovakAid-GIS-MALE.jpg">
            <a:extLst>
              <a:ext uri="{FF2B5EF4-FFF2-40B4-BE49-F238E27FC236}">
                <a16:creationId xmlns:a16="http://schemas.microsoft.com/office/drawing/2014/main" id="{79259452-86EA-964C-D858-4830A646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31" y="6355697"/>
            <a:ext cx="818927" cy="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:\ZRS\Projects\ARAGVI\Signature event Dusheti 15_12_2021\MEPA.png">
            <a:extLst>
              <a:ext uri="{FF2B5EF4-FFF2-40B4-BE49-F238E27FC236}">
                <a16:creationId xmlns:a16="http://schemas.microsoft.com/office/drawing/2014/main" id="{872DA357-FE05-3DCF-9312-83147801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10" y="6241855"/>
            <a:ext cx="528814" cy="5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:\ZRS\Projects\ARAGVI\Signature event Dusheti 15_12_2021\IMG-20211209-WA0000.jpg">
            <a:extLst>
              <a:ext uri="{FF2B5EF4-FFF2-40B4-BE49-F238E27FC236}">
                <a16:creationId xmlns:a16="http://schemas.microsoft.com/office/drawing/2014/main" id="{4ABEEF0F-7AFF-11A7-093E-DDA43B4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76" y="6231756"/>
            <a:ext cx="428743" cy="5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Zástupný symbol pro obsah 4">
            <a:extLst>
              <a:ext uri="{FF2B5EF4-FFF2-40B4-BE49-F238E27FC236}">
                <a16:creationId xmlns:a16="http://schemas.microsoft.com/office/drawing/2014/main" id="{88A53A19-1EA6-CB5C-FA50-65A835ACA68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072" y="1758124"/>
            <a:ext cx="3027680" cy="2005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2829ABD-0ADC-E39E-AA6B-1CB91068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10596"/>
          <a:stretch>
            <a:fillRect/>
          </a:stretch>
        </p:blipFill>
        <p:spPr bwMode="auto">
          <a:xfrm>
            <a:off x="9005072" y="4097202"/>
            <a:ext cx="3027680" cy="2137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71E5678D-4C0D-05A5-F304-15F7ACB54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844" y="4243273"/>
            <a:ext cx="2666111" cy="1998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2FA56535-FF75-DABD-0EE9-0748AB2DF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1" y="4516783"/>
            <a:ext cx="2246500" cy="1684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13F2B8E4-40DE-A8E8-CD4F-42228B6C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48" y="4436523"/>
            <a:ext cx="3189179" cy="1795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779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49247-9AD6-E0C7-A1AA-FBD3F43A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69A5A1-06DD-E148-DBE1-87D36FAD3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017" y="227013"/>
            <a:ext cx="2549796" cy="304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83C7E2-4E91-A981-92F8-491BDB3DA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28" y="156495"/>
            <a:ext cx="2816281" cy="3068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F41253A-65C6-F0ED-C826-B9ECEA2A0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25" y="3340177"/>
            <a:ext cx="2604390" cy="329535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2734FB9-E4E9-6CFE-DC2E-ACF2CE917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436" y="133679"/>
            <a:ext cx="2812025" cy="3047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Zástupný obsah 29" descr="Obsah obrázku venku, muž, oblečení, osoba&#10;&#10;Popis byl vytvořen automaticky">
            <a:extLst>
              <a:ext uri="{FF2B5EF4-FFF2-40B4-BE49-F238E27FC236}">
                <a16:creationId xmlns:a16="http://schemas.microsoft.com/office/drawing/2014/main" id="{07F2107D-2421-26E3-3D3A-374614256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06" y="3459151"/>
            <a:ext cx="4273469" cy="320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63B3AC9-845C-5339-9187-2EA659218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6944" y="156495"/>
            <a:ext cx="2476727" cy="3112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9E0CC07B-2EA7-9AED-2134-D1BF026615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6967"/>
          <a:stretch/>
        </p:blipFill>
        <p:spPr>
          <a:xfrm>
            <a:off x="3306705" y="3316359"/>
            <a:ext cx="3978559" cy="340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849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60F1487F-F2BD-4FE3-B0F6-BCF88D83B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4" b="4654"/>
          <a:stretch/>
        </p:blipFill>
        <p:spPr>
          <a:xfrm>
            <a:off x="0" y="-294640"/>
            <a:ext cx="12208130" cy="6238240"/>
          </a:xfrm>
        </p:spPr>
      </p:pic>
      <p:pic>
        <p:nvPicPr>
          <p:cNvPr id="12" name="Picture 5" descr="M:\ZRS\Projects\ARAGVI\Signature event Dusheti 15_12_2021\IMG-20211209-WA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972" y="6053574"/>
            <a:ext cx="581931" cy="7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id="{EC714173-128F-4FC3-B797-E717ADA0A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63" y="6142378"/>
            <a:ext cx="1940164" cy="458737"/>
          </a:xfrm>
          <a:prstGeom prst="rect">
            <a:avLst/>
          </a:prstGeom>
        </p:spPr>
      </p:pic>
      <p:pic>
        <p:nvPicPr>
          <p:cNvPr id="7" name="Picture 2" descr="D:\2019\Screening\Project 2019\PR Material\GE38_project_leaflet\Czech Development Agency -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3" y="6142378"/>
            <a:ext cx="1856697" cy="58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25" y="6229924"/>
            <a:ext cx="1216199" cy="50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1" descr="https://slovakaid.sk/wp-content/uploads/2020/12/SlovakAid-GIS-MA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79" y="6158578"/>
            <a:ext cx="1111526" cy="56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M:\ZRS\Projects\ARAGVI\Signature event Dusheti 15_12_2021\MEP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22" y="6060427"/>
            <a:ext cx="717757" cy="71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09BB3F-99AC-47DA-8170-F45FDB34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30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4"/>
                </a:solidFill>
                <a:latin typeface="Georgia" panose="02040502050405020303" pitchFamily="18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123513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4">
            <a:extLst>
              <a:ext uri="{FF2B5EF4-FFF2-40B4-BE49-F238E27FC236}">
                <a16:creationId xmlns:a16="http://schemas.microsoft.com/office/drawing/2014/main" id="{EC714173-128F-4FC3-B797-E717ADA0A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76" y="6274196"/>
            <a:ext cx="1940164" cy="45873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0A0C1BE-121E-4DF4-9DC4-1471548F7A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38" y="3996759"/>
            <a:ext cx="3884476" cy="258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500B26-EFB3-4AC1-B91D-689F7AED52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81" y="1533060"/>
            <a:ext cx="3884476" cy="257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EFFFDE-A1B2-456D-A483-97A4115B1A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0" b="17766"/>
          <a:stretch/>
        </p:blipFill>
        <p:spPr>
          <a:xfrm rot="10800000" flipV="1">
            <a:off x="0" y="-1"/>
            <a:ext cx="12192000" cy="1531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2906BD-B6D1-43D8-BD24-E86E493E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01" y="206056"/>
            <a:ext cx="11653009" cy="132556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Georgia" panose="02040502050405020303" pitchFamily="18" charset="0"/>
              </a:rPr>
              <a:t>Specifics of PLA Aragvi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D53AB9-69EB-49EE-B654-16A147805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02" y="1646700"/>
            <a:ext cx="8237804" cy="46453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latin typeface="Georgia" panose="02040502050405020303" pitchFamily="18" charset="0"/>
              </a:rPr>
              <a:t>Total area 99,802 ha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Georgia" panose="02040502050405020303" pitchFamily="18" charset="0"/>
              </a:rPr>
              <a:t>Forests cover </a:t>
            </a:r>
            <a:r>
              <a:rPr lang="en-US" sz="1600" dirty="0" err="1">
                <a:latin typeface="Georgia" panose="02040502050405020303" pitchFamily="18" charset="0"/>
              </a:rPr>
              <a:t>upto</a:t>
            </a:r>
            <a:r>
              <a:rPr lang="en-US" sz="1600" dirty="0">
                <a:latin typeface="Georgia" panose="02040502050405020303" pitchFamily="18" charset="0"/>
              </a:rPr>
              <a:t> 41,759 ha (source APA), as the dominant ecosystem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Georgia" panose="02040502050405020303" pitchFamily="18" charset="0"/>
              </a:rPr>
              <a:t>forests have a natural character, long-term influenced by traditional human action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Georgia" panose="02040502050405020303" pitchFamily="18" charset="0"/>
              </a:rPr>
              <a:t>F</a:t>
            </a:r>
            <a:r>
              <a:rPr lang="cs-CZ" sz="1600" dirty="0">
                <a:latin typeface="Georgia" panose="02040502050405020303" pitchFamily="18" charset="0"/>
              </a:rPr>
              <a:t>orests are diverse in species (Acer, Betula, Carpinus, Fagus, Fraxinus, Quercus, Ulmus, etc.)</a:t>
            </a:r>
            <a:endParaRPr lang="en-US" sz="1600" dirty="0"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latin typeface="Georgia" panose="02040502050405020303" pitchFamily="18" charset="0"/>
              </a:rPr>
              <a:t>high proportion of protective forests (steep slopes, alpine forests, avalanche tracks, etc.)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Georgia" panose="02040502050405020303" pitchFamily="18" charset="0"/>
              </a:rPr>
              <a:t>sparse and underdeveloped road network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Georgia" panose="02040502050405020303" pitchFamily="18" charset="0"/>
              </a:rPr>
              <a:t>the area is sparsely but permanently populated, with a long history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Georgia" panose="02040502050405020303" pitchFamily="18" charset="0"/>
              </a:rPr>
              <a:t>forest management is expected on a principle close to nature</a:t>
            </a:r>
          </a:p>
        </p:txBody>
      </p:sp>
      <p:pic>
        <p:nvPicPr>
          <p:cNvPr id="8" name="Picture 2" descr="D:\2019\Screening\Project 2019\PR Material\GE38_project_leaflet\Czech Development Agency -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60" y="6187514"/>
            <a:ext cx="1856697" cy="58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78" y="6230753"/>
            <a:ext cx="1216199" cy="50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1" descr="https://slovakaid.sk/wp-content/uploads/2020/12/SlovakAid-GIS-MA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64" y="6187514"/>
            <a:ext cx="1111526" cy="56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M:\ZRS\Projects\ARAGVI\Signature event Dusheti 15_12_2021\MEP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40" y="6077518"/>
            <a:ext cx="717757" cy="71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M:\ZRS\Projects\ARAGVI\Signature event Dusheti 15_12_2021\IMG-20211209-WA00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98" y="6035489"/>
            <a:ext cx="581931" cy="7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1F0577-0EE5-4725-BCF1-CEA768667DFC}"/>
              </a:ext>
            </a:extLst>
          </p:cNvPr>
          <p:cNvSpPr txBox="1"/>
          <p:nvPr/>
        </p:nvSpPr>
        <p:spPr>
          <a:xfrm>
            <a:off x="8423564" y="5859748"/>
            <a:ext cx="305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>
                <a:solidFill>
                  <a:schemeClr val="bg1"/>
                </a:solidFill>
              </a:rPr>
              <a:t>Corylus</a:t>
            </a:r>
            <a:r>
              <a:rPr lang="cs-CZ" b="1" i="1" dirty="0">
                <a:solidFill>
                  <a:schemeClr val="bg1"/>
                </a:solidFill>
              </a:rPr>
              <a:t> </a:t>
            </a:r>
            <a:r>
              <a:rPr lang="cs-CZ" b="1" i="1" dirty="0" err="1">
                <a:solidFill>
                  <a:schemeClr val="bg1"/>
                </a:solidFill>
              </a:rPr>
              <a:t>avellana</a:t>
            </a:r>
            <a:endParaRPr lang="cs-CZ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6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E6E99-4828-4034-A7A9-997ECB5F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270C8F1-B0BD-4938-A192-B48E372F4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"/>
          <a:stretch/>
        </p:blipFill>
        <p:spPr>
          <a:xfrm>
            <a:off x="0" y="-26864"/>
            <a:ext cx="6096000" cy="6911728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A65290A-7FD9-47B1-8A10-448F5254A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851" y="365125"/>
            <a:ext cx="5874709" cy="6035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042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příroda, divočina, rostlina&#10;&#10;Popis byl vytvořen automaticky">
            <a:extLst>
              <a:ext uri="{FF2B5EF4-FFF2-40B4-BE49-F238E27FC236}">
                <a16:creationId xmlns:a16="http://schemas.microsoft.com/office/drawing/2014/main" id="{1B91A95E-E798-5768-F7FC-F829373E4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2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D483D9A-4034-5243-A5F1-F31738122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8155" y="3636794"/>
            <a:ext cx="1879395" cy="1825083"/>
          </a:xfrm>
          <a:prstGeom prst="rect">
            <a:avLst/>
          </a:prstGeom>
        </p:spPr>
      </p:pic>
      <p:pic>
        <p:nvPicPr>
          <p:cNvPr id="13" name="Picture 5" descr="D:\_Mongolsko_171030\12 Média a prezentace, semináře\45 UN house presentation červen 2018\1 Podklady\Exposed forest-steppe.jpg">
            <a:extLst>
              <a:ext uri="{FF2B5EF4-FFF2-40B4-BE49-F238E27FC236}">
                <a16:creationId xmlns:a16="http://schemas.microsoft.com/office/drawing/2014/main" id="{AB5C3D00-A6D7-4ACA-A457-80CDD180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850" y="1804568"/>
            <a:ext cx="1638360" cy="2129125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E18D9CC-BD02-49B8-A81D-566097D0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396" y="1627242"/>
            <a:ext cx="1951267" cy="13255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B1F48A1-A7D7-404A-98E6-BA2B15BF7F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9" b="15490"/>
          <a:stretch/>
        </p:blipFill>
        <p:spPr>
          <a:xfrm rot="10800000" flipV="1">
            <a:off x="0" y="-1"/>
            <a:ext cx="12192000" cy="168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5CB486-7D88-4269-9D8E-A6DFE03B7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091" y="1680209"/>
            <a:ext cx="10515600" cy="5093230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800" b="1" dirty="0"/>
              <a:t>Assessed state of forest ecosystems </a:t>
            </a:r>
            <a:r>
              <a:rPr lang="cs-CZ" sz="2800" b="1" dirty="0">
                <a:solidFill>
                  <a:srgbClr val="FF0000"/>
                </a:solidFill>
              </a:rPr>
              <a:t>2021–2023</a:t>
            </a:r>
            <a:endParaRPr lang="cs-CZ" sz="2800" b="1" u="sng" dirty="0">
              <a:solidFill>
                <a:srgbClr val="FF0000"/>
              </a:solidFill>
            </a:endParaRPr>
          </a:p>
          <a:p>
            <a:pPr lvl="2"/>
            <a:r>
              <a:rPr lang="en-US" sz="2400" u="sng" dirty="0"/>
              <a:t>Forest inventory with a network of permanent monitoring areas</a:t>
            </a:r>
            <a:r>
              <a:rPr lang="cs-CZ" sz="2400" dirty="0"/>
              <a:t>;</a:t>
            </a:r>
          </a:p>
          <a:p>
            <a:pPr lvl="2"/>
            <a:r>
              <a:rPr lang="en-US" sz="2400" dirty="0"/>
              <a:t>Detailed typological survey of forests</a:t>
            </a:r>
            <a:r>
              <a:rPr lang="cs-CZ" sz="2400" dirty="0"/>
              <a:t>;</a:t>
            </a: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800" b="1" dirty="0"/>
              <a:t>Forest management plan (maps, text part, tab.)</a:t>
            </a:r>
            <a:r>
              <a:rPr lang="en-US" sz="2800" dirty="0"/>
              <a:t> </a:t>
            </a:r>
            <a:r>
              <a:rPr lang="cs-CZ" sz="2800" b="1" dirty="0">
                <a:solidFill>
                  <a:srgbClr val="FF0000"/>
                </a:solidFill>
              </a:rPr>
              <a:t>2023–2024</a:t>
            </a:r>
            <a:endParaRPr lang="en-US" dirty="0"/>
          </a:p>
          <a:p>
            <a:pPr lvl="2"/>
            <a:r>
              <a:rPr lang="en-US" sz="2400" u="sng" dirty="0"/>
              <a:t>Appropriate economic practices and setting limits for differentiated types of forest development (habitats);</a:t>
            </a:r>
          </a:p>
          <a:p>
            <a:pPr lvl="2"/>
            <a:r>
              <a:rPr lang="en-US" sz="2400" u="sng" dirty="0"/>
              <a:t>Established demonstration areas and methodical training of foresters;</a:t>
            </a:r>
            <a:r>
              <a:rPr lang="cs-CZ" sz="2400" dirty="0"/>
              <a:t>;</a:t>
            </a: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800" b="1" dirty="0"/>
              <a:t>Built capacities for wood processing</a:t>
            </a:r>
            <a:r>
              <a:rPr lang="cs-CZ" sz="2800" b="1" dirty="0"/>
              <a:t> </a:t>
            </a:r>
            <a:r>
              <a:rPr lang="cs-CZ" sz="2800" b="1" dirty="0">
                <a:solidFill>
                  <a:srgbClr val="FF0000"/>
                </a:solidFill>
              </a:rPr>
              <a:t>2021–2024</a:t>
            </a:r>
            <a:endParaRPr lang="cs-CZ" sz="2800" b="1" dirty="0"/>
          </a:p>
          <a:p>
            <a:pPr lvl="2"/>
            <a:r>
              <a:rPr lang="en-US" sz="2400" u="sng" dirty="0"/>
              <a:t>Construction of wood storage and technical equipment</a:t>
            </a:r>
            <a:r>
              <a:rPr lang="cs-CZ" sz="2400" u="sng" dirty="0"/>
              <a:t>;</a:t>
            </a:r>
            <a:endParaRPr lang="cs-CZ" sz="2400" dirty="0"/>
          </a:p>
          <a:p>
            <a:pPr lvl="2"/>
            <a:r>
              <a:rPr lang="en-US" sz="2400" u="sng" dirty="0"/>
              <a:t>Setting up the firewood production process (stump - customer)</a:t>
            </a:r>
            <a:r>
              <a:rPr lang="cs-CZ" sz="2400" dirty="0"/>
              <a:t>;</a:t>
            </a:r>
          </a:p>
          <a:p>
            <a:pPr lvl="2"/>
            <a:r>
              <a:rPr lang="en-US" sz="2400" u="sng" dirty="0"/>
              <a:t>Practical training in the production of firewood and charcoal</a:t>
            </a:r>
            <a:r>
              <a:rPr lang="cs-CZ" sz="2400" dirty="0"/>
              <a:t>;</a:t>
            </a:r>
            <a:endParaRPr lang="en-US" sz="1800" dirty="0"/>
          </a:p>
        </p:txBody>
      </p:sp>
      <p:pic>
        <p:nvPicPr>
          <p:cNvPr id="7" name="Obrázek 4">
            <a:extLst>
              <a:ext uri="{FF2B5EF4-FFF2-40B4-BE49-F238E27FC236}">
                <a16:creationId xmlns:a16="http://schemas.microsoft.com/office/drawing/2014/main" id="{EC714173-128F-4FC3-B797-E717ADA0A4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29" y="6469170"/>
            <a:ext cx="1429434" cy="337979"/>
          </a:xfrm>
          <a:prstGeom prst="rect">
            <a:avLst/>
          </a:prstGeom>
        </p:spPr>
      </p:pic>
      <p:pic>
        <p:nvPicPr>
          <p:cNvPr id="8" name="Picture 2" descr="D:\2019\Screening\Project 2019\PR Material\GE38_project_leaflet\Czech Development Agency -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6429145"/>
            <a:ext cx="1367939" cy="4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40" y="6420309"/>
            <a:ext cx="896046" cy="3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1" descr="https://slovakaid.sk/wp-content/uploads/2020/12/SlovakAid-GIS-MALE.jpg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84" y="6441080"/>
            <a:ext cx="818927" cy="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M:\ZRS\Projects\ARAGVI\Signature event Dusheti 15_12_2021\MEPA.p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8" y="6328268"/>
            <a:ext cx="528814" cy="5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M:\ZRS\Projects\ARAGVI\Signature event Dusheti 15_12_2021\IMG-20211209-WA0000.jp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07" y="6328268"/>
            <a:ext cx="428743" cy="5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2E739D1-C998-47B0-9CEA-44C2B09BC8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11" y="5281911"/>
            <a:ext cx="2309879" cy="12982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95931089-B81E-28B3-E000-BA734CD69291}"/>
              </a:ext>
            </a:extLst>
          </p:cNvPr>
          <p:cNvSpPr txBox="1">
            <a:spLocks/>
          </p:cNvSpPr>
          <p:nvPr/>
        </p:nvSpPr>
        <p:spPr>
          <a:xfrm>
            <a:off x="453396" y="1773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Georgia" panose="02040502050405020303" pitchFamily="18" charset="0"/>
              </a:rPr>
              <a:t>Project outputs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B0707CD-1573-4AB8-ACC8-B1A52079E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11988" r="15746" b="15689"/>
          <a:stretch/>
        </p:blipFill>
        <p:spPr>
          <a:xfrm>
            <a:off x="7943167" y="1784193"/>
            <a:ext cx="4248833" cy="259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B1F48A1-A7D7-404A-98E6-BA2B15BF7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9" b="15490"/>
          <a:stretch/>
        </p:blipFill>
        <p:spPr>
          <a:xfrm rot="10800000" flipV="1">
            <a:off x="0" y="-1"/>
            <a:ext cx="12192000" cy="168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F89FD4-3597-4F76-BBDB-C749B158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6" y="177322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Georgia" panose="02040502050405020303" pitchFamily="18" charset="0"/>
              </a:rPr>
              <a:t>Project outputs</a:t>
            </a:r>
            <a:endParaRPr lang="en-US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5CB486-7D88-4269-9D8E-A6DFE03B7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5355" y="1680209"/>
            <a:ext cx="8318824" cy="5093230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 startAt="4"/>
            </a:pPr>
            <a:r>
              <a:rPr lang="en-US" b="1" dirty="0"/>
              <a:t>Enhanced knowledge in the field of forestry education </a:t>
            </a:r>
            <a:r>
              <a:rPr lang="cs-CZ" b="1" dirty="0">
                <a:solidFill>
                  <a:srgbClr val="FF0000"/>
                </a:solidFill>
              </a:rPr>
              <a:t>2021–2024</a:t>
            </a:r>
            <a:endParaRPr lang="cs-CZ" b="1" dirty="0"/>
          </a:p>
          <a:p>
            <a:pPr lvl="2"/>
            <a:r>
              <a:rPr lang="en-US" b="1" dirty="0"/>
              <a:t>Study trip to the Czech Republic</a:t>
            </a:r>
            <a:r>
              <a:rPr lang="cs-CZ" b="1" dirty="0"/>
              <a:t>;</a:t>
            </a:r>
          </a:p>
          <a:p>
            <a:pPr lvl="2"/>
            <a:r>
              <a:rPr lang="en-US" dirty="0"/>
              <a:t>Organization of workshops in </a:t>
            </a:r>
            <a:r>
              <a:rPr lang="en-US" dirty="0" err="1"/>
              <a:t>Aragvi</a:t>
            </a:r>
            <a:r>
              <a:rPr lang="cs-CZ" dirty="0"/>
              <a:t>;</a:t>
            </a:r>
          </a:p>
          <a:p>
            <a:pPr lvl="2"/>
            <a:r>
              <a:rPr lang="en-US" dirty="0"/>
              <a:t>Organization of forest pedagogy programs</a:t>
            </a:r>
            <a:r>
              <a:rPr lang="cs-CZ" dirty="0"/>
              <a:t>;</a:t>
            </a:r>
          </a:p>
          <a:p>
            <a:pPr lvl="2"/>
            <a:r>
              <a:rPr lang="en-US" b="1" dirty="0"/>
              <a:t>Study trip for Georgian teachers of forest pedagogy to the European Congress of Forest Pedagogy;</a:t>
            </a:r>
          </a:p>
          <a:p>
            <a:pPr lvl="2"/>
            <a:r>
              <a:rPr lang="en-US" b="1" dirty="0"/>
              <a:t>Workshop on the use of remote sensing in forestry</a:t>
            </a:r>
            <a:r>
              <a:rPr lang="cs-CZ" b="1" dirty="0"/>
              <a:t>;</a:t>
            </a:r>
          </a:p>
          <a:p>
            <a:pPr lvl="2"/>
            <a:r>
              <a:rPr lang="en-US" dirty="0"/>
              <a:t>Establishment of a Educational trail</a:t>
            </a:r>
            <a:r>
              <a:rPr lang="cs-CZ" dirty="0"/>
              <a:t>;</a:t>
            </a:r>
          </a:p>
          <a:p>
            <a:pPr lvl="2"/>
            <a:r>
              <a:rPr lang="en-US" dirty="0"/>
              <a:t>An awareness campaign targeting local communities and public opinion polling</a:t>
            </a:r>
            <a:r>
              <a:rPr lang="cs-CZ" dirty="0"/>
              <a:t>;</a:t>
            </a:r>
          </a:p>
          <a:p>
            <a:pPr lvl="2"/>
            <a:r>
              <a:rPr lang="en-US" dirty="0"/>
              <a:t>Creation of educational and promotional materials (website, film documentary about the project, </a:t>
            </a:r>
            <a:r>
              <a:rPr lang="en-US" dirty="0" err="1"/>
              <a:t>etc</a:t>
            </a:r>
            <a:r>
              <a:rPr lang="cs-CZ" dirty="0"/>
              <a:t>.)</a:t>
            </a:r>
          </a:p>
          <a:p>
            <a:pPr lvl="2"/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  <a:p>
            <a:endParaRPr lang="en-US" dirty="0"/>
          </a:p>
        </p:txBody>
      </p:sp>
      <p:pic>
        <p:nvPicPr>
          <p:cNvPr id="7" name="Obrázek 4">
            <a:extLst>
              <a:ext uri="{FF2B5EF4-FFF2-40B4-BE49-F238E27FC236}">
                <a16:creationId xmlns:a16="http://schemas.microsoft.com/office/drawing/2014/main" id="{EC714173-128F-4FC3-B797-E717ADA0A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163" y="6271068"/>
            <a:ext cx="1940164" cy="458737"/>
          </a:xfrm>
          <a:prstGeom prst="rect">
            <a:avLst/>
          </a:prstGeom>
        </p:spPr>
      </p:pic>
      <p:pic>
        <p:nvPicPr>
          <p:cNvPr id="8" name="Picture 2" descr="D:\2019\Screening\Project 2019\PR Material\GE38_project_leaflet\Czech Development Agency -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" y="6142378"/>
            <a:ext cx="1856697" cy="58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05" y="6154208"/>
            <a:ext cx="1216199" cy="50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ok 1" descr="https://slovakaid.sk/wp-content/uploads/2020/12/SlovakAid-GIS-MA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04" y="6158578"/>
            <a:ext cx="1111526" cy="56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M:\ZRS\Projects\ARAGVI\Signature event Dusheti 15_12_2021\MEP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22" y="6138997"/>
            <a:ext cx="717757" cy="71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M:\ZRS\Projects\ARAGVI\Signature event Dusheti 15_12_2021\IMG-20211209-WA00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904" y="6125290"/>
            <a:ext cx="581931" cy="73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CB04CB5-CC04-45DF-A4EE-203D57CCF1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873673" y="3744706"/>
            <a:ext cx="2188633" cy="261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2650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B1F48A1-A7D7-404A-98E6-BA2B15BF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9" b="15490"/>
          <a:stretch/>
        </p:blipFill>
        <p:spPr>
          <a:xfrm rot="10800000" flipV="1">
            <a:off x="0" y="0"/>
            <a:ext cx="12192000" cy="116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F89FD4-3597-4F76-BBDB-C749B158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5" y="4127"/>
            <a:ext cx="11407171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Activities implemented by the end of 2023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8E77ACA-5E93-6086-66EE-1EEE02C2695C}"/>
              </a:ext>
            </a:extLst>
          </p:cNvPr>
          <p:cNvSpPr txBox="1"/>
          <p:nvPr/>
        </p:nvSpPr>
        <p:spPr>
          <a:xfrm>
            <a:off x="453396" y="1159361"/>
            <a:ext cx="8570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Output 1. Evaluated state of forest ecosystems</a:t>
            </a:r>
            <a:endParaRPr lang="cs-CZ" sz="2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 classification of forests in the 700×700 m inventory network was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 detailed typological survey of forests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continuously revised databases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F757F41-7D28-0A36-0EF4-31FDE709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76" y="6200907"/>
            <a:ext cx="1429434" cy="337979"/>
          </a:xfrm>
          <a:prstGeom prst="rect">
            <a:avLst/>
          </a:prstGeom>
        </p:spPr>
      </p:pic>
      <p:pic>
        <p:nvPicPr>
          <p:cNvPr id="5" name="Picture 2" descr="D:\2019\Screening\Project 2019\PR Material\GE38_project_leaflet\Czech Development Agency - Logo.png">
            <a:extLst>
              <a:ext uri="{FF2B5EF4-FFF2-40B4-BE49-F238E27FC236}">
                <a16:creationId xmlns:a16="http://schemas.microsoft.com/office/drawing/2014/main" id="{331A6D2B-B30A-3EF1-6377-A7FE9EC5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6160882"/>
            <a:ext cx="1367939" cy="4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6667FC-3ED8-59A8-B23E-0997D3B4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87" y="6152046"/>
            <a:ext cx="896046" cy="3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1" descr="https://slovakaid.sk/wp-content/uploads/2020/12/SlovakAid-GIS-MALE.jpg">
            <a:extLst>
              <a:ext uri="{FF2B5EF4-FFF2-40B4-BE49-F238E27FC236}">
                <a16:creationId xmlns:a16="http://schemas.microsoft.com/office/drawing/2014/main" id="{79259452-86EA-964C-D858-4830A646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31" y="6172817"/>
            <a:ext cx="818927" cy="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:\ZRS\Projects\ARAGVI\Signature event Dusheti 15_12_2021\MEPA.png">
            <a:extLst>
              <a:ext uri="{FF2B5EF4-FFF2-40B4-BE49-F238E27FC236}">
                <a16:creationId xmlns:a16="http://schemas.microsoft.com/office/drawing/2014/main" id="{872DA357-FE05-3DCF-9312-83147801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10" y="6058975"/>
            <a:ext cx="528814" cy="5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:\ZRS\Projects\ARAGVI\Signature event Dusheti 15_12_2021\IMG-20211209-WA0000.jpg">
            <a:extLst>
              <a:ext uri="{FF2B5EF4-FFF2-40B4-BE49-F238E27FC236}">
                <a16:creationId xmlns:a16="http://schemas.microsoft.com/office/drawing/2014/main" id="{4ABEEF0F-7AFF-11A7-093E-DDA43B4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76" y="6048876"/>
            <a:ext cx="428743" cy="5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E4143A2-AA59-74D8-DB48-28518F25D6F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58" y="3249112"/>
            <a:ext cx="2133591" cy="2677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Zástupný obsah 4" descr="Obsah obrázku oblečení, osoba, venku, rostlina&#10;&#10;Popis byl vytvořen automaticky">
            <a:extLst>
              <a:ext uri="{FF2B5EF4-FFF2-40B4-BE49-F238E27FC236}">
                <a16:creationId xmlns:a16="http://schemas.microsoft.com/office/drawing/2014/main" id="{028AB1EC-50FC-7257-558D-C6A87FCBA0F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1" y="3948732"/>
            <a:ext cx="2710555" cy="2032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DAC75EC-EF84-1DBD-FA94-1610DCBBE2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18" y="3769678"/>
            <a:ext cx="3256783" cy="2157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1F84C49F-5C88-22EE-C6E2-5EEC2B3A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9"/>
          <a:stretch>
            <a:fillRect/>
          </a:stretch>
        </p:blipFill>
        <p:spPr bwMode="auto">
          <a:xfrm>
            <a:off x="8888051" y="1294279"/>
            <a:ext cx="3108393" cy="1780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">
            <a:extLst>
              <a:ext uri="{FF2B5EF4-FFF2-40B4-BE49-F238E27FC236}">
                <a16:creationId xmlns:a16="http://schemas.microsoft.com/office/drawing/2014/main" id="{11E9F354-C1DD-6281-4889-8E9218A3D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24"/>
          <a:stretch/>
        </p:blipFill>
        <p:spPr bwMode="auto">
          <a:xfrm>
            <a:off x="3242475" y="4022955"/>
            <a:ext cx="2980386" cy="195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715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B1F48A1-A7D7-404A-98E6-BA2B15BF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9" b="15490"/>
          <a:stretch/>
        </p:blipFill>
        <p:spPr>
          <a:xfrm rot="10800000" flipV="1">
            <a:off x="0" y="0"/>
            <a:ext cx="12192000" cy="116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F89FD4-3597-4F76-BBDB-C749B158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5" y="4127"/>
            <a:ext cx="11407171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Activities implemented by the end of 2023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8E77ACA-5E93-6086-66EE-1EEE02C2695C}"/>
              </a:ext>
            </a:extLst>
          </p:cNvPr>
          <p:cNvSpPr txBox="1"/>
          <p:nvPr/>
        </p:nvSpPr>
        <p:spPr>
          <a:xfrm>
            <a:off x="214385" y="1260396"/>
            <a:ext cx="8589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 2. Forest management plan</a:t>
            </a:r>
            <a:endParaRPr lang="cs-CZ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preparatory work on LHP (special study on forests) started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 4 demonstration areas in two TVLs</a:t>
            </a:r>
            <a:endParaRPr lang="cs-CZ" sz="28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F757F41-7D28-0A36-0EF4-31FDE709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76" y="6343147"/>
            <a:ext cx="1429434" cy="337979"/>
          </a:xfrm>
          <a:prstGeom prst="rect">
            <a:avLst/>
          </a:prstGeom>
        </p:spPr>
      </p:pic>
      <p:pic>
        <p:nvPicPr>
          <p:cNvPr id="5" name="Picture 2" descr="D:\2019\Screening\Project 2019\PR Material\GE38_project_leaflet\Czech Development Agency - Logo.png">
            <a:extLst>
              <a:ext uri="{FF2B5EF4-FFF2-40B4-BE49-F238E27FC236}">
                <a16:creationId xmlns:a16="http://schemas.microsoft.com/office/drawing/2014/main" id="{331A6D2B-B30A-3EF1-6377-A7FE9EC5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6303122"/>
            <a:ext cx="1367939" cy="4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6667FC-3ED8-59A8-B23E-0997D3B4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87" y="6294286"/>
            <a:ext cx="896046" cy="3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1" descr="https://slovakaid.sk/wp-content/uploads/2020/12/SlovakAid-GIS-MALE.jpg">
            <a:extLst>
              <a:ext uri="{FF2B5EF4-FFF2-40B4-BE49-F238E27FC236}">
                <a16:creationId xmlns:a16="http://schemas.microsoft.com/office/drawing/2014/main" id="{79259452-86EA-964C-D858-4830A646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31" y="6315057"/>
            <a:ext cx="818927" cy="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:\ZRS\Projects\ARAGVI\Signature event Dusheti 15_12_2021\MEPA.png">
            <a:extLst>
              <a:ext uri="{FF2B5EF4-FFF2-40B4-BE49-F238E27FC236}">
                <a16:creationId xmlns:a16="http://schemas.microsoft.com/office/drawing/2014/main" id="{872DA357-FE05-3DCF-9312-83147801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10" y="6201215"/>
            <a:ext cx="528814" cy="5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:\ZRS\Projects\ARAGVI\Signature event Dusheti 15_12_2021\IMG-20211209-WA0000.jpg">
            <a:extLst>
              <a:ext uri="{FF2B5EF4-FFF2-40B4-BE49-F238E27FC236}">
                <a16:creationId xmlns:a16="http://schemas.microsoft.com/office/drawing/2014/main" id="{4ABEEF0F-7AFF-11A7-093E-DDA43B4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76" y="6191116"/>
            <a:ext cx="428743" cy="5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AE3CA16-7A78-979B-B775-1520FFD19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8953" y="3441876"/>
            <a:ext cx="2338662" cy="2193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Obrázek 3">
            <a:extLst>
              <a:ext uri="{FF2B5EF4-FFF2-40B4-BE49-F238E27FC236}">
                <a16:creationId xmlns:a16="http://schemas.microsoft.com/office/drawing/2014/main" id="{2E32CCE9-82C6-96CD-0FA3-2B569C52B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787" y="1469838"/>
            <a:ext cx="3343698" cy="1503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838FC229-8D09-5E17-EA91-08B6AE4A3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E142855-3BCC-325B-44DD-3F9B3991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88" y="3765614"/>
            <a:ext cx="1810548" cy="241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381E652D-6AB2-0230-38A7-E1C2FE513DF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216906" y="-995862"/>
            <a:ext cx="17351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AE63FAE-5C10-FAEC-91DB-6FC7545B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1" y="3765781"/>
            <a:ext cx="1810548" cy="2414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7ECC90F6-FCB7-309F-C339-19DF6DF9972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65913" y="872032"/>
            <a:ext cx="84825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30CF847-0C69-267B-720A-C491BEB3D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89" y="3765406"/>
            <a:ext cx="1810500" cy="2414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13430D0-7D35-A1EC-DFC6-FAB41E566D9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-1"/>
            <a:ext cx="45769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BC8C22ED-6748-17D0-A1B2-22EDFF7E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86" y="3765614"/>
            <a:ext cx="1810500" cy="241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750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B1F48A1-A7D7-404A-98E6-BA2B15BF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9" b="15490"/>
          <a:stretch/>
        </p:blipFill>
        <p:spPr>
          <a:xfrm rot="10800000" flipV="1">
            <a:off x="0" y="0"/>
            <a:ext cx="12192000" cy="116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F89FD4-3597-4F76-BBDB-C749B158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95" y="4127"/>
            <a:ext cx="11407171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Activities implemented by the end of 2023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8E77ACA-5E93-6086-66EE-1EEE02C2695C}"/>
              </a:ext>
            </a:extLst>
          </p:cNvPr>
          <p:cNvSpPr txBox="1"/>
          <p:nvPr/>
        </p:nvSpPr>
        <p:spPr>
          <a:xfrm>
            <a:off x="453395" y="1400810"/>
            <a:ext cx="76245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 3. Built capacity for wood processing</a:t>
            </a:r>
            <a:endParaRPr lang="cs-CZ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built wood storage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purchased and imported equipment for logging and wood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implemented training</a:t>
            </a:r>
            <a:endParaRPr lang="cs-CZ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F757F41-7D28-0A36-0EF4-31FDE7092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76" y="6434587"/>
            <a:ext cx="1429434" cy="337979"/>
          </a:xfrm>
          <a:prstGeom prst="rect">
            <a:avLst/>
          </a:prstGeom>
        </p:spPr>
      </p:pic>
      <p:pic>
        <p:nvPicPr>
          <p:cNvPr id="5" name="Picture 2" descr="D:\2019\Screening\Project 2019\PR Material\GE38_project_leaflet\Czech Development Agency - Logo.png">
            <a:extLst>
              <a:ext uri="{FF2B5EF4-FFF2-40B4-BE49-F238E27FC236}">
                <a16:creationId xmlns:a16="http://schemas.microsoft.com/office/drawing/2014/main" id="{331A6D2B-B30A-3EF1-6377-A7FE9EC5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50" y="6385726"/>
            <a:ext cx="1367939" cy="4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6667FC-3ED8-59A8-B23E-0997D3B4E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87" y="6385726"/>
            <a:ext cx="896046" cy="3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ok 1" descr="https://slovakaid.sk/wp-content/uploads/2020/12/SlovakAid-GIS-MALE.jpg">
            <a:extLst>
              <a:ext uri="{FF2B5EF4-FFF2-40B4-BE49-F238E27FC236}">
                <a16:creationId xmlns:a16="http://schemas.microsoft.com/office/drawing/2014/main" id="{79259452-86EA-964C-D858-4830A646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31" y="6406497"/>
            <a:ext cx="818927" cy="4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M:\ZRS\Projects\ARAGVI\Signature event Dusheti 15_12_2021\MEPA.png">
            <a:extLst>
              <a:ext uri="{FF2B5EF4-FFF2-40B4-BE49-F238E27FC236}">
                <a16:creationId xmlns:a16="http://schemas.microsoft.com/office/drawing/2014/main" id="{872DA357-FE05-3DCF-9312-83147801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110" y="6292655"/>
            <a:ext cx="528814" cy="52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:\ZRS\Projects\ARAGVI\Signature event Dusheti 15_12_2021\IMG-20211209-WA0000.jpg">
            <a:extLst>
              <a:ext uri="{FF2B5EF4-FFF2-40B4-BE49-F238E27FC236}">
                <a16:creationId xmlns:a16="http://schemas.microsoft.com/office/drawing/2014/main" id="{4ABEEF0F-7AFF-11A7-093E-DDA43B42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76" y="6282556"/>
            <a:ext cx="428743" cy="53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Zástupný symbol pro obsah 4">
            <a:extLst>
              <a:ext uri="{FF2B5EF4-FFF2-40B4-BE49-F238E27FC236}">
                <a16:creationId xmlns:a16="http://schemas.microsoft.com/office/drawing/2014/main" id="{5152D3C5-3DD7-F768-7254-597A2C1F4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5" y="4296110"/>
            <a:ext cx="3531460" cy="1986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 descr="Obsah obrázku venku, oblečení, osoba, muž&#10;&#10;Popis byl vytvořen automaticky">
            <a:extLst>
              <a:ext uri="{FF2B5EF4-FFF2-40B4-BE49-F238E27FC236}">
                <a16:creationId xmlns:a16="http://schemas.microsoft.com/office/drawing/2014/main" id="{FA078F0C-4655-B1A7-D555-E3E1CADD90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4" r="1" b="27980"/>
          <a:stretch/>
        </p:blipFill>
        <p:spPr>
          <a:xfrm>
            <a:off x="6526110" y="3348315"/>
            <a:ext cx="5376155" cy="1340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ázek 12" descr="Obsah obrázku venku, oblečení, strom, osoba&#10;&#10;Popis byl vytvořen automaticky">
            <a:extLst>
              <a:ext uri="{FF2B5EF4-FFF2-40B4-BE49-F238E27FC236}">
                <a16:creationId xmlns:a16="http://schemas.microsoft.com/office/drawing/2014/main" id="{0DCA841D-5584-D57E-CB89-C9C151C15F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5" b="-2"/>
          <a:stretch/>
        </p:blipFill>
        <p:spPr>
          <a:xfrm>
            <a:off x="8829876" y="1199316"/>
            <a:ext cx="3072389" cy="1979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ázek 13" descr="Obsah obrázku venku, osoba, oblečení, strom&#10;&#10;Popis byl vytvořen automaticky">
            <a:extLst>
              <a:ext uri="{FF2B5EF4-FFF2-40B4-BE49-F238E27FC236}">
                <a16:creationId xmlns:a16="http://schemas.microsoft.com/office/drawing/2014/main" id="{A9AEE797-941B-F35B-7859-8F0D448099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1" r="-2" b="30461"/>
          <a:stretch/>
        </p:blipFill>
        <p:spPr>
          <a:xfrm>
            <a:off x="4295726" y="4906477"/>
            <a:ext cx="5376155" cy="1365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0035D03-B197-593F-236B-FDED689B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503" y="4840994"/>
            <a:ext cx="1929063" cy="1448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329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1129</Words>
  <Application>Microsoft Office PowerPoint</Application>
  <PresentationFormat>Widescreen</PresentationFormat>
  <Paragraphs>118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Sylfaen</vt:lpstr>
      <vt:lpstr>Motiv Office</vt:lpstr>
      <vt:lpstr>Implementace trvale udržitelného lesnictví pro chráněnou oblast Aragvi 2021–2024  ტყის მდგრადი მართვის დანერგვა არაგვის დაცულ ლანდშაფტში       2021–2024</vt:lpstr>
      <vt:lpstr>Specifics of PLA Aragvi</vt:lpstr>
      <vt:lpstr>PowerPoint Presentation</vt:lpstr>
      <vt:lpstr>PowerPoint Presentation</vt:lpstr>
      <vt:lpstr>PowerPoint Presentation</vt:lpstr>
      <vt:lpstr>Project outputs</vt:lpstr>
      <vt:lpstr>Activities implemented by the end of 2023</vt:lpstr>
      <vt:lpstr>Activities implemented by the end of 2023</vt:lpstr>
      <vt:lpstr>Activities implemented by the end of 2023</vt:lpstr>
      <vt:lpstr>Activities implemented by the end of 2023</vt:lpstr>
      <vt:lpstr>Plan for 2024</vt:lpstr>
      <vt:lpstr>4. Evaluation of the project progress (cooperation, implementation, sustainability)</vt:lpstr>
      <vt:lpstr>PowerPoint Presentation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Sustainable Forestry for the Aragvi Protected Landscape  2021–2024    ტყის მდგრადი მართვის დანერგვა არაგვის დაცულ ლანდშაფტში       2021–2024</dc:title>
  <dc:creator>ŠTĚRBA Tadeáš Ing.</dc:creator>
  <cp:lastModifiedBy>user</cp:lastModifiedBy>
  <cp:revision>39</cp:revision>
  <cp:lastPrinted>2023-06-21T07:48:37Z</cp:lastPrinted>
  <dcterms:created xsi:type="dcterms:W3CDTF">2023-03-23T06:29:42Z</dcterms:created>
  <dcterms:modified xsi:type="dcterms:W3CDTF">2025-03-04T10:49:57Z</dcterms:modified>
</cp:coreProperties>
</file>